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58" r:id="rId4"/>
    <p:sldId id="265" r:id="rId5"/>
    <p:sldId id="259" r:id="rId6"/>
    <p:sldId id="262" r:id="rId7"/>
    <p:sldId id="267" r:id="rId8"/>
    <p:sldId id="263" r:id="rId9"/>
    <p:sldId id="264" r:id="rId10"/>
    <p:sldId id="266" r:id="rId11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AA2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3"/>
    <p:restoredTop sz="94682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384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62C653-0B99-4A6A-ADBF-2DE10D0D72BC}" type="datetimeFigureOut">
              <a:rPr lang="de-AT" smtClean="0"/>
              <a:t>25.06.2024</a:t>
            </a:fld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24F440-60DD-4666-9DA1-FDA8CF33A1C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111342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D75AAD-3B59-490D-AA4F-738D14580659}" type="datetimeFigureOut">
              <a:rPr lang="de-AT" smtClean="0"/>
              <a:t>25.06.2024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682855-4380-401F-ACFD-30E331C89BE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968122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682855-4380-401F-ACFD-30E331C89BED}" type="slidenum">
              <a:rPr lang="de-AT" smtClean="0"/>
              <a:t>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174612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 descr="HZA_Hintergrundvorlage_Start.jpg">
            <a:extLst>
              <a:ext uri="{FF2B5EF4-FFF2-40B4-BE49-F238E27FC236}">
                <a16:creationId xmlns:a16="http://schemas.microsoft.com/office/drawing/2014/main" id="{DACF9091-1CA9-514E-8E53-31A8EC75AE3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F7F83-D1E2-480F-A224-B3F379FB8386}" type="datetimeFigureOut">
              <a:rPr lang="de-DE" smtClean="0"/>
              <a:pPr/>
              <a:t>25.06.2024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DF2E7-F052-4326-98D2-7BB8268B2A79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 descr="HZA_Hintergrundvorlage_Folien.jpg">
            <a:extLst>
              <a:ext uri="{FF2B5EF4-FFF2-40B4-BE49-F238E27FC236}">
                <a16:creationId xmlns:a16="http://schemas.microsoft.com/office/drawing/2014/main" id="{8291FAF5-EB65-1D4A-BF8C-F0A6F0A36AB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426929"/>
            <a:ext cx="8229600" cy="1143000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F7F83-D1E2-480F-A224-B3F379FB8386}" type="datetimeFigureOut">
              <a:rPr lang="de-DE" smtClean="0"/>
              <a:pPr/>
              <a:t>25.06.2024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DF2E7-F052-4326-98D2-7BB8268B2A79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9" name="Picture 2" descr="Mit Hand und Herz - Aktionstag zur Handhygiene am 3. Mai 2023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8687" y="5409739"/>
            <a:ext cx="1608113" cy="1281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F7F83-D1E2-480F-A224-B3F379FB8386}" type="datetimeFigureOut">
              <a:rPr lang="de-DE" smtClean="0"/>
              <a:pPr/>
              <a:t>25.06.2024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DF2E7-F052-4326-98D2-7BB8268B2A79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F7F83-D1E2-480F-A224-B3F379FB8386}" type="datetimeFigureOut">
              <a:rPr lang="de-DE" smtClean="0"/>
              <a:pPr/>
              <a:t>25.06.2024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DF2E7-F052-4326-98D2-7BB8268B2A79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F7F83-D1E2-480F-A224-B3F379FB8386}" type="datetimeFigureOut">
              <a:rPr lang="de-DE" smtClean="0"/>
              <a:pPr/>
              <a:t>25.06.2024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DF2E7-F052-4326-98D2-7BB8268B2A79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F7F83-D1E2-480F-A224-B3F379FB8386}" type="datetimeFigureOut">
              <a:rPr lang="de-DE" smtClean="0"/>
              <a:pPr/>
              <a:t>25.06.2024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DF2E7-F052-4326-98D2-7BB8268B2A79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F7F83-D1E2-480F-A224-B3F379FB8386}" type="datetimeFigureOut">
              <a:rPr lang="de-DE" smtClean="0"/>
              <a:pPr/>
              <a:t>25.06.2024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DF2E7-F052-4326-98D2-7BB8268B2A79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F7F83-D1E2-480F-A224-B3F379FB8386}" type="datetimeFigureOut">
              <a:rPr lang="de-DE" smtClean="0"/>
              <a:pPr/>
              <a:t>25.06.2024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DF2E7-F052-4326-98D2-7BB8268B2A79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F7F83-D1E2-480F-A224-B3F379FB8386}" type="datetimeFigureOut">
              <a:rPr lang="de-DE" smtClean="0"/>
              <a:pPr/>
              <a:t>25.06.2024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DF2E7-F052-4326-98D2-7BB8268B2A79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F7F83-D1E2-480F-A224-B3F379FB8386}" type="datetimeFigureOut">
              <a:rPr lang="de-DE" smtClean="0"/>
              <a:pPr/>
              <a:t>25.06.2024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DF2E7-F052-4326-98D2-7BB8268B2A79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F7F83-D1E2-480F-A224-B3F379FB8386}" type="datetimeFigureOut">
              <a:rPr lang="de-DE" smtClean="0"/>
              <a:pPr/>
              <a:t>25.06.2024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DF2E7-F052-4326-98D2-7BB8268B2A79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47000" b="-4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 descr="HZA_Hintergrundvorlage_Folien.jpg">
            <a:extLst>
              <a:ext uri="{FF2B5EF4-FFF2-40B4-BE49-F238E27FC236}">
                <a16:creationId xmlns:a16="http://schemas.microsoft.com/office/drawing/2014/main" id="{CF28AEC2-305F-E643-A4BF-776561DDDAE7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0F7F83-D1E2-480F-A224-B3F379FB8386}" type="datetimeFigureOut">
              <a:rPr lang="de-DE" smtClean="0"/>
              <a:pPr/>
              <a:t>25.06.2024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DF2E7-F052-4326-98D2-7BB8268B2A79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10452F60-52E4-EB42-8D4C-CC1B603BA8AF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328" y="5056840"/>
            <a:ext cx="1391072" cy="161178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8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13.pn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3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tertitel 2"/>
          <p:cNvSpPr>
            <a:spLocks noGrp="1"/>
          </p:cNvSpPr>
          <p:nvPr/>
        </p:nvSpPr>
        <p:spPr>
          <a:xfrm>
            <a:off x="535753" y="2417006"/>
            <a:ext cx="2129508" cy="297613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ct val="50000"/>
              </a:spcBef>
            </a:pPr>
            <a:endParaRPr lang="de-DE" sz="1500" dirty="0">
              <a:latin typeface="Verdana" pitchFamily="34" charset="0"/>
            </a:endParaRPr>
          </a:p>
          <a:p>
            <a:pPr algn="l"/>
            <a:endParaRPr lang="de-DE" dirty="0"/>
          </a:p>
        </p:txBody>
      </p:sp>
      <p:sp>
        <p:nvSpPr>
          <p:cNvPr id="3" name="Rechteck 2"/>
          <p:cNvSpPr/>
          <p:nvPr/>
        </p:nvSpPr>
        <p:spPr>
          <a:xfrm>
            <a:off x="1998218" y="993502"/>
            <a:ext cx="514756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5400" dirty="0">
                <a:ln w="0"/>
                <a:solidFill>
                  <a:schemeClr val="accent5">
                    <a:lumMod val="7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Aktionstag</a:t>
            </a:r>
            <a:r>
              <a:rPr lang="de-DE" sz="5400" dirty="0">
                <a:ln w="0"/>
                <a:solidFill>
                  <a:schemeClr val="accent6">
                    <a:lumMod val="7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5400" dirty="0" smtClean="0">
                <a:ln w="0"/>
                <a:solidFill>
                  <a:schemeClr val="accent5">
                    <a:lumMod val="7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2024</a:t>
            </a:r>
          </a:p>
          <a:p>
            <a:pPr algn="ctr"/>
            <a:endParaRPr lang="de-DE" sz="5400" dirty="0">
              <a:ln w="0"/>
              <a:solidFill>
                <a:srgbClr val="4AA24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2146915"/>
            <a:ext cx="7092753" cy="3659634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146915"/>
            <a:ext cx="2577588" cy="3659634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73301" y="2146915"/>
            <a:ext cx="2070699" cy="3671655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7480" y="47580"/>
            <a:ext cx="1010144" cy="1469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5F627C-C8B5-3541-ABF5-C9C988344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1152128"/>
          </a:xfrm>
        </p:spPr>
        <p:txBody>
          <a:bodyPr>
            <a:normAutofit fontScale="90000"/>
          </a:bodyPr>
          <a:lstStyle/>
          <a:p>
            <a:r>
              <a:rPr lang="de-DE" sz="4200" dirty="0" smtClean="0">
                <a:solidFill>
                  <a:schemeClr val="accent5">
                    <a:lumMod val="7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Aktion Sauberer Hände</a:t>
            </a:r>
            <a:r>
              <a:rPr lang="de-DE" dirty="0" smtClean="0">
                <a:solidFill>
                  <a:schemeClr val="accent5">
                    <a:lumMod val="7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dirty="0" smtClean="0">
                <a:solidFill>
                  <a:schemeClr val="accent5">
                    <a:lumMod val="7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3300" dirty="0" smtClean="0">
                <a:solidFill>
                  <a:schemeClr val="accent5">
                    <a:lumMod val="7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3. Aktionstag, 06. Mai 2024</a:t>
            </a:r>
            <a:endParaRPr lang="de-DE" sz="3300" dirty="0">
              <a:solidFill>
                <a:schemeClr val="accent5">
                  <a:lumMod val="75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Untertitel 2"/>
          <p:cNvSpPr>
            <a:spLocks noGrp="1"/>
          </p:cNvSpPr>
          <p:nvPr>
            <p:ph idx="1"/>
          </p:nvPr>
        </p:nvSpPr>
        <p:spPr>
          <a:xfrm>
            <a:off x="-30575" y="4722194"/>
            <a:ext cx="8229600" cy="124319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Mit Freude wurden erneut viele Patienten und Patientinnen empfangen</a:t>
            </a:r>
            <a:endParaRPr lang="de-AT" sz="28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AT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19" y="1837010"/>
            <a:ext cx="3840000" cy="2880000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823036"/>
            <a:ext cx="3840000" cy="2880000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93953" y="5230737"/>
            <a:ext cx="1010144" cy="1469300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03162" y="5335158"/>
            <a:ext cx="1190791" cy="1138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029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/>
        </p:nvSpPr>
        <p:spPr>
          <a:xfrm>
            <a:off x="318158" y="1808783"/>
            <a:ext cx="4176464" cy="13080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de-AT" sz="2600" dirty="0">
                <a:solidFill>
                  <a:srgbClr val="00000A"/>
                </a:solidFill>
                <a:latin typeface="Arial" panose="020B0604020202020204" pitchFamily="34" charset="0"/>
                <a:ea typeface="Droid Sans Fallback"/>
                <a:cs typeface="Arial" panose="020B0604020202020204" pitchFamily="34" charset="0"/>
              </a:rPr>
              <a:t>Informationsweitergabe</a:t>
            </a:r>
          </a:p>
          <a:p>
            <a:pPr marL="285750" indent="-28575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AT" sz="2400" dirty="0">
                <a:solidFill>
                  <a:srgbClr val="00000A"/>
                </a:solidFill>
                <a:latin typeface="Arial" panose="020B0604020202020204" pitchFamily="34" charset="0"/>
                <a:ea typeface="Droid Sans Fallback"/>
                <a:cs typeface="Arial" panose="020B0604020202020204" pitchFamily="34" charset="0"/>
              </a:rPr>
              <a:t>richtige Händedesinfektion</a:t>
            </a:r>
          </a:p>
          <a:p>
            <a:pPr marL="285750" indent="-28575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AT" sz="2400" dirty="0">
                <a:solidFill>
                  <a:srgbClr val="00000A"/>
                </a:solidFill>
                <a:latin typeface="Arial" panose="020B0604020202020204" pitchFamily="34" charset="0"/>
                <a:ea typeface="Droid Sans Fallback"/>
                <a:cs typeface="Arial" panose="020B0604020202020204" pitchFamily="34" charset="0"/>
              </a:rPr>
              <a:t>Hautschutzmaßnahmen</a:t>
            </a:r>
            <a:endParaRPr lang="de-AT" sz="2000" dirty="0">
              <a:solidFill>
                <a:srgbClr val="00000A"/>
              </a:solidFill>
              <a:effectLst/>
              <a:latin typeface="Arial" panose="020B0604020202020204" pitchFamily="34" charset="0"/>
              <a:ea typeface="Droid Sans Fallback"/>
              <a:cs typeface="Arial" panose="020B0604020202020204" pitchFamily="34" charset="0"/>
            </a:endParaRPr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A561447E-CEC1-E845-BE08-E7994A086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864096"/>
          </a:xfrm>
        </p:spPr>
        <p:txBody>
          <a:bodyPr>
            <a:normAutofit/>
          </a:bodyPr>
          <a:lstStyle/>
          <a:p>
            <a:r>
              <a:rPr lang="de-DE" sz="3600" dirty="0">
                <a:solidFill>
                  <a:schemeClr val="accent5">
                    <a:lumMod val="7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Schwerpunkt des Aktionstages</a:t>
            </a:r>
            <a:endParaRPr lang="de-DE" dirty="0">
              <a:solidFill>
                <a:schemeClr val="accent5">
                  <a:lumMod val="7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nhaltsplatzhalter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116833"/>
            <a:ext cx="4176513" cy="3132385"/>
          </a:xfr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808783"/>
            <a:ext cx="4232672" cy="3174504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0342" y="5237506"/>
            <a:ext cx="1010144" cy="1469300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9551" y="5402770"/>
            <a:ext cx="1190791" cy="1304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323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536" y="579003"/>
            <a:ext cx="8229600" cy="1143000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r>
              <a:rPr lang="de-DE" dirty="0" smtClean="0">
                <a:solidFill>
                  <a:schemeClr val="accent5">
                    <a:lumMod val="75000"/>
                  </a:schemeClr>
                </a:solidFill>
              </a:rPr>
              <a:t>Auch gut desinfiziert ?</a:t>
            </a:r>
            <a:br>
              <a:rPr lang="de-DE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de-DE" dirty="0" smtClean="0">
                <a:solidFill>
                  <a:schemeClr val="accent5">
                    <a:lumMod val="75000"/>
                  </a:schemeClr>
                </a:solidFill>
              </a:rPr>
              <a:t>Mitarbeit ist alles</a:t>
            </a:r>
            <a:endParaRPr lang="de-AT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7122870" y="1772816"/>
            <a:ext cx="17696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/>
              <a:t>Gemeinsam können Ziele erreicht werden</a:t>
            </a:r>
            <a:endParaRPr lang="de-AT" b="1" dirty="0"/>
          </a:p>
        </p:txBody>
      </p:sp>
      <p:sp>
        <p:nvSpPr>
          <p:cNvPr id="7" name="Textfeld 6"/>
          <p:cNvSpPr txBox="1"/>
          <p:nvPr/>
        </p:nvSpPr>
        <p:spPr>
          <a:xfrm>
            <a:off x="7201204" y="4285040"/>
            <a:ext cx="1944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/>
              <a:t>Teamwork </a:t>
            </a:r>
            <a:r>
              <a:rPr lang="de-DE" b="1" dirty="0" err="1" smtClean="0"/>
              <a:t>makes</a:t>
            </a:r>
            <a:r>
              <a:rPr lang="de-DE" b="1" dirty="0" smtClean="0"/>
              <a:t> </a:t>
            </a:r>
            <a:r>
              <a:rPr lang="de-DE" b="1" dirty="0" err="1" smtClean="0"/>
              <a:t>the</a:t>
            </a:r>
            <a:r>
              <a:rPr lang="de-DE" b="1" dirty="0" smtClean="0"/>
              <a:t> </a:t>
            </a:r>
            <a:r>
              <a:rPr lang="de-DE" b="1" dirty="0" err="1" smtClean="0"/>
              <a:t>Dream</a:t>
            </a:r>
            <a:r>
              <a:rPr lang="de-DE" b="1" dirty="0" smtClean="0"/>
              <a:t> </a:t>
            </a:r>
            <a:r>
              <a:rPr lang="de-DE" b="1" dirty="0" err="1" smtClean="0"/>
              <a:t>work</a:t>
            </a:r>
            <a:endParaRPr lang="de-AT" b="1" dirty="0"/>
          </a:p>
        </p:txBody>
      </p:sp>
      <p:sp>
        <p:nvSpPr>
          <p:cNvPr id="8" name="Textfeld 7"/>
          <p:cNvSpPr txBox="1"/>
          <p:nvPr/>
        </p:nvSpPr>
        <p:spPr>
          <a:xfrm>
            <a:off x="7201204" y="3167427"/>
            <a:ext cx="20453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/>
              <a:t>Eine Hand</a:t>
            </a:r>
          </a:p>
          <a:p>
            <a:r>
              <a:rPr lang="de-DE" b="1" dirty="0" smtClean="0"/>
              <a:t>hinterlässt Spuren!</a:t>
            </a:r>
            <a:endParaRPr lang="de-AT" b="1" dirty="0"/>
          </a:p>
        </p:txBody>
      </p:sp>
      <p:pic>
        <p:nvPicPr>
          <p:cNvPr id="9" name="Inhaltsplatzhalter 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722003"/>
            <a:ext cx="3927504" cy="3917031"/>
          </a:xfr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3040" y="1722003"/>
            <a:ext cx="2685558" cy="3917031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82336" y="5157192"/>
            <a:ext cx="1010144" cy="1469300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08598" y="5402653"/>
            <a:ext cx="873738" cy="1379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32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/>
        </p:nvSpPr>
        <p:spPr>
          <a:xfrm>
            <a:off x="4222304" y="1332132"/>
            <a:ext cx="446449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AT" sz="2000" dirty="0">
                <a:solidFill>
                  <a:srgbClr val="00000A"/>
                </a:solidFill>
                <a:latin typeface="Arial" panose="020B0604020202020204" pitchFamily="34" charset="0"/>
                <a:ea typeface="Droid Sans Fallback"/>
                <a:cs typeface="Arial" panose="020B0604020202020204" pitchFamily="34" charset="0"/>
              </a:rPr>
              <a:t>Messung der Hautfeuchtigkeit und des Septum-Wertes (Fett) der Hände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AT" sz="2000" dirty="0">
                <a:solidFill>
                  <a:srgbClr val="00000A"/>
                </a:solidFill>
                <a:latin typeface="Arial" panose="020B0604020202020204" pitchFamily="34" charset="0"/>
                <a:ea typeface="Droid Sans Fallback"/>
                <a:cs typeface="Arial" panose="020B0604020202020204" pitchFamily="34" charset="0"/>
              </a:rPr>
              <a:t>Vor allem für </a:t>
            </a:r>
            <a:r>
              <a:rPr lang="de-AT" sz="2000" dirty="0" smtClean="0">
                <a:solidFill>
                  <a:srgbClr val="00000A"/>
                </a:solidFill>
                <a:latin typeface="Arial" panose="020B0604020202020204" pitchFamily="34" charset="0"/>
                <a:ea typeface="Droid Sans Fallback"/>
                <a:cs typeface="Arial" panose="020B0604020202020204" pitchFamily="34" charset="0"/>
              </a:rPr>
              <a:t>Mitarbeiter/Innen </a:t>
            </a:r>
            <a:r>
              <a:rPr lang="de-AT" sz="2000" dirty="0">
                <a:solidFill>
                  <a:srgbClr val="00000A"/>
                </a:solidFill>
                <a:latin typeface="Arial" panose="020B0604020202020204" pitchFamily="34" charset="0"/>
                <a:ea typeface="Droid Sans Fallback"/>
                <a:cs typeface="Arial" panose="020B0604020202020204" pitchFamily="34" charset="0"/>
              </a:rPr>
              <a:t>von großem Interesse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AT" sz="2000" dirty="0">
                <a:solidFill>
                  <a:srgbClr val="00000A"/>
                </a:solidFill>
                <a:latin typeface="Arial" panose="020B0604020202020204" pitchFamily="34" charset="0"/>
                <a:ea typeface="Droid Sans Fallback"/>
                <a:cs typeface="Arial" panose="020B0604020202020204" pitchFamily="34" charset="0"/>
              </a:rPr>
              <a:t>Anschließend Vorstellung und Testung verschiedener Hautpflege- bzw. Hautschutzcremen von unterschiedlichen Herstellern </a:t>
            </a:r>
            <a:endParaRPr lang="de-AT" dirty="0">
              <a:solidFill>
                <a:srgbClr val="00000A"/>
              </a:solidFill>
              <a:effectLst/>
              <a:latin typeface="Arial" panose="020B0604020202020204" pitchFamily="34" charset="0"/>
              <a:ea typeface="Droid Sans Fallback"/>
              <a:cs typeface="Arial" panose="020B0604020202020204" pitchFamily="34" charset="0"/>
            </a:endParaRPr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9B8382AE-BAA3-C24A-ABB4-BE00BCD203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792088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r>
              <a:rPr lang="de-DE" sz="3600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sz="3600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36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SKIN Diagnostikgerät</a:t>
            </a:r>
            <a:r>
              <a:rPr lang="de-DE" sz="3600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sz="3600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de-DE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340768"/>
            <a:ext cx="3617275" cy="4942207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4076630"/>
            <a:ext cx="3240360" cy="2210871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40352" y="5182065"/>
            <a:ext cx="1010144" cy="1469300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90317" y="5227024"/>
            <a:ext cx="650035" cy="1424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337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/>
        </p:nvSpPr>
        <p:spPr>
          <a:xfrm>
            <a:off x="323528" y="1916832"/>
            <a:ext cx="5904656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AT" sz="2000" dirty="0" smtClean="0">
                <a:solidFill>
                  <a:srgbClr val="00000A"/>
                </a:solidFill>
                <a:latin typeface="Arial" panose="020B0604020202020204" pitchFamily="34" charset="0"/>
                <a:ea typeface="Droid Sans Fallback"/>
                <a:cs typeface="Arial" panose="020B0604020202020204" pitchFamily="34" charset="0"/>
              </a:rPr>
              <a:t>Für einen Spaß- und Lerneffekt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sz="2000" dirty="0" smtClean="0">
                <a:solidFill>
                  <a:srgbClr val="00000A"/>
                </a:solidFill>
                <a:latin typeface="Arial" panose="020B0604020202020204" pitchFamily="34" charset="0"/>
                <a:ea typeface="Droid Sans Fallback"/>
                <a:cs typeface="Arial" panose="020B0604020202020204" pitchFamily="34" charset="0"/>
              </a:rPr>
              <a:t>Spannung und Freude begleiteten die  Patienten sowie Mitarbeiter </a:t>
            </a:r>
            <a:endParaRPr lang="de-AT" sz="2000" dirty="0">
              <a:solidFill>
                <a:srgbClr val="00000A"/>
              </a:solidFill>
              <a:latin typeface="Arial" panose="020B0604020202020204" pitchFamily="34" charset="0"/>
              <a:ea typeface="Droid Sans Fallback"/>
              <a:cs typeface="Arial" panose="020B0604020202020204" pitchFamily="34" charset="0"/>
            </a:endParaRP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AT" sz="2000" dirty="0">
                <a:solidFill>
                  <a:srgbClr val="00000A"/>
                </a:solidFill>
                <a:latin typeface="Arial" panose="020B0604020202020204" pitchFamily="34" charset="0"/>
                <a:ea typeface="Droid Sans Fallback"/>
                <a:cs typeface="Arial" panose="020B0604020202020204" pitchFamily="34" charset="0"/>
              </a:rPr>
              <a:t>Als Belohnung gab es kleine </a:t>
            </a:r>
            <a:r>
              <a:rPr lang="de-AT" sz="2000" dirty="0" smtClean="0">
                <a:solidFill>
                  <a:srgbClr val="00000A"/>
                </a:solidFill>
                <a:latin typeface="Arial" panose="020B0604020202020204" pitchFamily="34" charset="0"/>
                <a:ea typeface="Droid Sans Fallback"/>
                <a:cs typeface="Arial" panose="020B0604020202020204" pitchFamily="34" charset="0"/>
              </a:rPr>
              <a:t>Geschenke 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sz="2000" dirty="0" smtClean="0">
                <a:solidFill>
                  <a:srgbClr val="00000A"/>
                </a:solidFill>
                <a:latin typeface="Arial" panose="020B0604020202020204" pitchFamily="34" charset="0"/>
                <a:ea typeface="Droid Sans Fallback"/>
                <a:cs typeface="Arial" panose="020B0604020202020204" pitchFamily="34" charset="0"/>
              </a:rPr>
              <a:t>Schätzspiel mit Hauptpreis</a:t>
            </a:r>
            <a:endParaRPr lang="de-AT" sz="2000" dirty="0">
              <a:solidFill>
                <a:srgbClr val="00000A"/>
              </a:solidFill>
              <a:latin typeface="Arial" panose="020B0604020202020204" pitchFamily="34" charset="0"/>
              <a:ea typeface="Droid Sans Fallback"/>
              <a:cs typeface="Arial" panose="020B0604020202020204" pitchFamily="34" charset="0"/>
            </a:endParaRP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AT" sz="2000" dirty="0">
                <a:solidFill>
                  <a:srgbClr val="00000A"/>
                </a:solidFill>
                <a:latin typeface="Arial" panose="020B0604020202020204" pitchFamily="34" charset="0"/>
                <a:ea typeface="Droid Sans Fallback"/>
                <a:cs typeface="Arial" panose="020B0604020202020204" pitchFamily="34" charset="0"/>
              </a:rPr>
              <a:t>Auch </a:t>
            </a:r>
            <a:r>
              <a:rPr lang="de-AT" sz="2000" smtClean="0">
                <a:solidFill>
                  <a:srgbClr val="00000A"/>
                </a:solidFill>
                <a:latin typeface="Arial" panose="020B0604020202020204" pitchFamily="34" charset="0"/>
                <a:ea typeface="Droid Sans Fallback"/>
                <a:cs typeface="Arial" panose="020B0604020202020204" pitchFamily="34" charset="0"/>
              </a:rPr>
              <a:t>zahlreiche Informationsflyer </a:t>
            </a:r>
            <a:r>
              <a:rPr lang="de-AT" sz="2000" dirty="0" smtClean="0">
                <a:solidFill>
                  <a:srgbClr val="00000A"/>
                </a:solidFill>
                <a:latin typeface="Arial" panose="020B0604020202020204" pitchFamily="34" charset="0"/>
                <a:ea typeface="Droid Sans Fallback"/>
                <a:cs typeface="Arial" panose="020B0604020202020204" pitchFamily="34" charset="0"/>
              </a:rPr>
              <a:t>wurden ausgegeben</a:t>
            </a:r>
            <a:endParaRPr lang="de-AT" sz="2000" dirty="0">
              <a:solidFill>
                <a:srgbClr val="00000A"/>
              </a:solidFill>
              <a:latin typeface="Arial" panose="020B0604020202020204" pitchFamily="34" charset="0"/>
              <a:ea typeface="Droid Sans Fallback"/>
              <a:cs typeface="Arial" panose="020B060402020202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de-AT" dirty="0">
                <a:solidFill>
                  <a:srgbClr val="00000A"/>
                </a:solidFill>
                <a:latin typeface="Liberation Serif"/>
                <a:ea typeface="Droid Sans Fallback"/>
                <a:cs typeface="FreeSans"/>
              </a:rPr>
              <a:t> </a:t>
            </a:r>
            <a:endParaRPr lang="de-AT" sz="1600" dirty="0">
              <a:solidFill>
                <a:srgbClr val="00000A"/>
              </a:solidFill>
              <a:effectLst/>
              <a:latin typeface="Liberation Serif"/>
              <a:ea typeface="Droid Sans Fallback"/>
              <a:cs typeface="FreeSans"/>
            </a:endParaRPr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C071DEBD-CF3C-624A-984C-D31F06E781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92696"/>
            <a:ext cx="8219256" cy="432048"/>
          </a:xfrm>
          <a:effectLst>
            <a:reflection blurRad="6350" stA="50000" endA="300" endPos="55000" dir="5400000" sy="-100000" algn="bl" rotWithShape="0"/>
          </a:effectLst>
        </p:spPr>
        <p:txBody>
          <a:bodyPr>
            <a:normAutofit fontScale="90000"/>
          </a:bodyPr>
          <a:lstStyle/>
          <a:p>
            <a:r>
              <a:rPr lang="de-DE" sz="360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Händehygiene Quiz &amp; Flyer</a:t>
            </a:r>
            <a:endParaRPr lang="de-DE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9711" y="5331246"/>
            <a:ext cx="877025" cy="1424341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99" t="23886" r="16871" b="26876"/>
          <a:stretch/>
        </p:blipFill>
        <p:spPr>
          <a:xfrm>
            <a:off x="6521605" y="4192601"/>
            <a:ext cx="2520281" cy="1440160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573" y="3861759"/>
            <a:ext cx="3995936" cy="2996952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313" y="4149080"/>
            <a:ext cx="2031260" cy="2708920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307273" y="1609066"/>
            <a:ext cx="2948947" cy="2211710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84368" y="5360235"/>
            <a:ext cx="1010144" cy="146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27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599" cy="1143000"/>
          </a:xfrm>
          <a:effectLst>
            <a:reflection blurRad="6350" stA="50000" endA="300" endPos="55000" dir="5400000" sy="-100000" algn="bl" rotWithShape="0"/>
          </a:effectLst>
        </p:spPr>
        <p:txBody>
          <a:bodyPr>
            <a:normAutofit fontScale="90000"/>
          </a:bodyPr>
          <a:lstStyle/>
          <a:p>
            <a:r>
              <a:rPr lang="de-DE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Unser Poster in Kombination mit  dem </a:t>
            </a:r>
            <a:r>
              <a:rPr lang="de-DE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Kampagne Poster</a:t>
            </a:r>
            <a:r>
              <a:rPr lang="de-DE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endParaRPr lang="de-AT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1026" name="Picture 2" descr="https://media-de1.staffbase.com/eyo-live-de/image/upload/c_blurpad,w_2121,h_3000,b_rgb:ffffff/v1714637740/6EH3tRR6kfBVK2IaO2N4sN0P3ugTS231JwEPDGeReKU2Cdp0N0JKTTWWHj9SdpozvO1vtxMN1lxVnIRwsr504FKp0Tx6z0jVGKHecsGZMAnDlkf0UYdTcElLzHEeW6qjVfMcACCu2J1WdxQsOSZp4dny685CGEmsR8ZD3B76bcL1BREbAF62DoYXMXJvFFJj/HZA-Hygiene_Rauchfrei_Poster-202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9928" y="1763688"/>
            <a:ext cx="3544144" cy="5012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3229986" y="5949280"/>
            <a:ext cx="883826" cy="95439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7031" y="5482606"/>
            <a:ext cx="1106781" cy="1014139"/>
          </a:xfrm>
          <a:prstGeom prst="rect">
            <a:avLst/>
          </a:prstGeom>
        </p:spPr>
      </p:pic>
      <p:pic>
        <p:nvPicPr>
          <p:cNvPr id="14" name="Grafik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9630" y="5219515"/>
            <a:ext cx="877025" cy="1424341"/>
          </a:xfrm>
          <a:prstGeom prst="rect">
            <a:avLst/>
          </a:prstGeom>
        </p:spPr>
      </p:pic>
      <p:pic>
        <p:nvPicPr>
          <p:cNvPr id="16" name="Grafik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3250618" y="5245965"/>
            <a:ext cx="142135" cy="379692"/>
          </a:xfrm>
          <a:prstGeom prst="rect">
            <a:avLst/>
          </a:prstGeom>
        </p:spPr>
      </p:pic>
      <p:pic>
        <p:nvPicPr>
          <p:cNvPr id="17" name="Grafik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4113812" y="5683893"/>
            <a:ext cx="144017" cy="495583"/>
          </a:xfrm>
          <a:prstGeom prst="rect">
            <a:avLst/>
          </a:prstGeom>
        </p:spPr>
      </p:pic>
      <p:pic>
        <p:nvPicPr>
          <p:cNvPr id="18" name="Grafik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3481225" y="6088949"/>
            <a:ext cx="158390" cy="844889"/>
          </a:xfrm>
          <a:prstGeom prst="rect">
            <a:avLst/>
          </a:prstGeom>
        </p:spPr>
      </p:pic>
      <p:pic>
        <p:nvPicPr>
          <p:cNvPr id="19" name="Grafik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2854129" y="5756346"/>
            <a:ext cx="156943" cy="385867"/>
          </a:xfrm>
          <a:prstGeom prst="rect">
            <a:avLst/>
          </a:prstGeom>
        </p:spPr>
      </p:pic>
      <p:pic>
        <p:nvPicPr>
          <p:cNvPr id="20" name="Grafik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1587" y="5573864"/>
            <a:ext cx="186084" cy="247101"/>
          </a:xfrm>
          <a:prstGeom prst="rect">
            <a:avLst/>
          </a:prstGeom>
        </p:spPr>
      </p:pic>
      <p:pic>
        <p:nvPicPr>
          <p:cNvPr id="21" name="Grafik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7065" y="1763687"/>
            <a:ext cx="2806993" cy="5012936"/>
          </a:xfrm>
          <a:prstGeom prst="rect">
            <a:avLst/>
          </a:prstGeom>
        </p:spPr>
      </p:pic>
      <p:pic>
        <p:nvPicPr>
          <p:cNvPr id="22" name="Grafik 2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44072" y="1764889"/>
            <a:ext cx="2796968" cy="5011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042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230932"/>
            <a:ext cx="2458616" cy="2561237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5336" y="5399018"/>
            <a:ext cx="877025" cy="1424341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3517266"/>
            <a:ext cx="3572273" cy="3429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de-DE" dirty="0" smtClean="0">
                <a:solidFill>
                  <a:schemeClr val="accent5">
                    <a:lumMod val="75000"/>
                  </a:schemeClr>
                </a:solidFill>
              </a:rPr>
              <a:t>Das Glücksrad</a:t>
            </a:r>
            <a:endParaRPr lang="de-AT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Patienten hatten drei Stationen zu bewältigen (Hautschutz, Händedesinfektion, Rauchfrei)</a:t>
            </a:r>
          </a:p>
          <a:p>
            <a:r>
              <a:rPr lang="de-DE" dirty="0" smtClean="0"/>
              <a:t>Bei jeder Station gab es ein kleines Präsent</a:t>
            </a:r>
          </a:p>
          <a:p>
            <a:r>
              <a:rPr lang="de-DE" dirty="0" smtClean="0"/>
              <a:t>Nach den Stationen, war das Glücksrad an der Reihe</a:t>
            </a:r>
            <a:r>
              <a:rPr lang="de-DE" dirty="0" smtClean="0">
                <a:sym typeface="Wingdings" panose="05000000000000000000" pitchFamily="2" charset="2"/>
              </a:rPr>
              <a:t> dort </a:t>
            </a:r>
            <a:r>
              <a:rPr lang="de-DE" dirty="0" smtClean="0">
                <a:sym typeface="Wingdings" panose="05000000000000000000" pitchFamily="2" charset="2"/>
              </a:rPr>
              <a:t>konnte man den Joker drehen.</a:t>
            </a:r>
            <a:r>
              <a:rPr lang="de-DE" dirty="0" smtClean="0"/>
              <a:t> </a:t>
            </a:r>
          </a:p>
          <a:p>
            <a:endParaRPr lang="de-AT" dirty="0"/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9398362" y="-10136493"/>
            <a:ext cx="5561166" cy="5400000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68804" y="5231766"/>
            <a:ext cx="1010144" cy="146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771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6817" y="5404234"/>
            <a:ext cx="896743" cy="128201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de-DE" dirty="0" smtClean="0">
                <a:solidFill>
                  <a:schemeClr val="accent5">
                    <a:lumMod val="75000"/>
                  </a:schemeClr>
                </a:solidFill>
              </a:rPr>
              <a:t>Der Hauptpreis und die Übergabe</a:t>
            </a:r>
            <a:endParaRPr lang="de-AT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554395"/>
            <a:ext cx="8709653" cy="3919344"/>
          </a:xfr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3560" y="5473739"/>
            <a:ext cx="833597" cy="1212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21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143000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0000"/>
          </a:bodyPr>
          <a:lstStyle/>
          <a:p>
            <a:r>
              <a:rPr lang="de-DE" dirty="0" smtClean="0">
                <a:solidFill>
                  <a:schemeClr val="accent5">
                    <a:lumMod val="75000"/>
                  </a:schemeClr>
                </a:solidFill>
              </a:rPr>
              <a:t>Eine „kurze“ Tätigkeit mit großen Folgen</a:t>
            </a:r>
            <a:endParaRPr lang="de-AT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7157970" y="5277539"/>
            <a:ext cx="1528830" cy="13681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1520" y="2204864"/>
            <a:ext cx="3314550" cy="3522474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4208" y="5433659"/>
            <a:ext cx="877025" cy="1424341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6294" y="2060848"/>
            <a:ext cx="3529881" cy="4707506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13520" y="5176391"/>
            <a:ext cx="1010144" cy="146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369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183</Words>
  <Application>Microsoft Office PowerPoint</Application>
  <PresentationFormat>Bildschirmpräsentation (4:3)</PresentationFormat>
  <Paragraphs>31</Paragraphs>
  <Slides>10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8" baseType="lpstr">
      <vt:lpstr>Arial</vt:lpstr>
      <vt:lpstr>Calibri</vt:lpstr>
      <vt:lpstr>Droid Sans Fallback</vt:lpstr>
      <vt:lpstr>FreeSans</vt:lpstr>
      <vt:lpstr>Liberation Serif</vt:lpstr>
      <vt:lpstr>Verdana</vt:lpstr>
      <vt:lpstr>Wingdings</vt:lpstr>
      <vt:lpstr>Larissa-Design</vt:lpstr>
      <vt:lpstr>PowerPoint-Präsentation</vt:lpstr>
      <vt:lpstr>Aktion Sauberer Hände 3. Aktionstag, 06. Mai 2024</vt:lpstr>
      <vt:lpstr>Schwerpunkt des Aktionstages</vt:lpstr>
      <vt:lpstr>Auch gut desinfiziert ? Mitarbeit ist alles</vt:lpstr>
      <vt:lpstr> SKIN Diagnostikgerät </vt:lpstr>
      <vt:lpstr>Händehygiene Quiz &amp; Flyer</vt:lpstr>
      <vt:lpstr>Unser Poster in Kombination mit  dem Kampagne Poster </vt:lpstr>
      <vt:lpstr>Das Glücksrad</vt:lpstr>
      <vt:lpstr>Der Hauptpreis und die Übergabe</vt:lpstr>
      <vt:lpstr>Eine „kurze“ Tätigkeit mit großen Folgen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Elke Linzer-Holzmann</dc:creator>
  <cp:lastModifiedBy>Andreas Koppeter</cp:lastModifiedBy>
  <cp:revision>54</cp:revision>
  <dcterms:created xsi:type="dcterms:W3CDTF">2009-12-06T08:41:05Z</dcterms:created>
  <dcterms:modified xsi:type="dcterms:W3CDTF">2024-06-25T07:58:12Z</dcterms:modified>
</cp:coreProperties>
</file>