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10375" cy="99425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>
          <p15:clr>
            <a:srgbClr val="A4A3A4"/>
          </p15:clr>
        </p15:guide>
        <p15:guide id="2" pos="214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5B5E"/>
    <a:srgbClr val="FF66FF"/>
    <a:srgbClr val="449C2D"/>
    <a:srgbClr val="FF6600"/>
    <a:srgbClr val="76D1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105" d="100"/>
          <a:sy n="105" d="100"/>
        </p:scale>
        <p:origin x="107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150" y="-78"/>
      </p:cViewPr>
      <p:guideLst>
        <p:guide orient="horz" pos="3132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7625" y="0"/>
            <a:ext cx="2951163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49A002FE-0B67-4D81-A6B7-5D4162FE88E9}" type="datetime1">
              <a:rPr lang="de-AT"/>
              <a:pPr>
                <a:defRPr/>
              </a:pPr>
              <a:t>26.08.2025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511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7625" y="9444038"/>
            <a:ext cx="2951163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F7C52521-D91B-4663-A355-86735684EEEF}" type="slidenum">
              <a:rPr lang="de-AT"/>
              <a:pPr>
                <a:defRPr/>
              </a:pPr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0596873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7625" y="0"/>
            <a:ext cx="2951163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1B2BB2DF-2172-4BA3-A9A1-7CF8245CCC32}" type="datetime1">
              <a:rPr lang="de-AT"/>
              <a:pPr>
                <a:defRPr/>
              </a:pPr>
              <a:t>26.08.2025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AT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1038" y="4722813"/>
            <a:ext cx="5448300" cy="44735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AT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511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7625" y="9444038"/>
            <a:ext cx="2951163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92974D3-E439-4D00-8B63-38E2BB5FAA4D}" type="slidenum">
              <a:rPr lang="de-AT"/>
              <a:pPr>
                <a:defRPr/>
              </a:pPr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516316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pitchFamily="-8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pitchFamily="-8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pitchFamily="-8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pitchFamily="-8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pitchFamily="-8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HZA_Hintergrundvorlage_Start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449C2D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  <a:endParaRPr lang="de-AT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26203EC-1C38-41F4-901D-3C3B45EBD0BC}" type="datetime1">
              <a:rPr lang="de-AT"/>
              <a:pPr>
                <a:defRPr/>
              </a:pPr>
              <a:t>26.08.2025</a:t>
            </a:fld>
            <a:endParaRPr lang="de-AT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600"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912F871-BFFD-40A3-9EF5-AFEA985C82D1}" type="slidenum">
              <a:rPr lang="de-AT"/>
              <a:pPr>
                <a:defRPr/>
              </a:pPr>
              <a:t>‹Nr.›</a:t>
            </a:fld>
            <a:endParaRPr lang="de-A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HZA_Hintergrundvorlage_Folien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1824"/>
            <a:ext cx="8229600" cy="1143000"/>
          </a:xfrm>
        </p:spPr>
        <p:txBody>
          <a:bodyPr/>
          <a:lstStyle>
            <a:lvl1pPr>
              <a:defRPr>
                <a:solidFill>
                  <a:srgbClr val="449C2D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392488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buClr>
                <a:srgbClr val="449C2D"/>
              </a:buClr>
              <a:buFont typeface="Wingdings" pitchFamily="2" charset="2"/>
              <a:buChar char="§"/>
              <a:defRPr>
                <a:latin typeface="Arial" pitchFamily="34" charset="0"/>
                <a:cs typeface="Arial" pitchFamily="34" charset="0"/>
              </a:defRPr>
            </a:lvl2pPr>
            <a:lvl3pPr>
              <a:buClr>
                <a:srgbClr val="449C2D"/>
              </a:buClr>
              <a:defRPr>
                <a:latin typeface="Arial" pitchFamily="34" charset="0"/>
                <a:cs typeface="Arial" pitchFamily="34" charset="0"/>
              </a:defRPr>
            </a:lvl3pPr>
            <a:lvl4pPr>
              <a:buClr>
                <a:srgbClr val="449C2D"/>
              </a:buClr>
              <a:defRPr>
                <a:latin typeface="Arial" pitchFamily="34" charset="0"/>
                <a:cs typeface="Arial" pitchFamily="34" charset="0"/>
              </a:defRPr>
            </a:lvl4pPr>
            <a:lvl5pPr>
              <a:buClr>
                <a:srgbClr val="449C2D"/>
              </a:buClr>
              <a:buFont typeface="Wingdings" pitchFamily="2" charset="2"/>
              <a:buChar char="§"/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600"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de-A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rgbClr val="449C2D"/>
          </a:solidFill>
          <a:latin typeface="Arial" pitchFamily="34" charset="0"/>
          <a:ea typeface="Arial" charset="0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449C2D"/>
          </a:solidFill>
          <a:latin typeface="Arial" charset="0"/>
          <a:ea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449C2D"/>
          </a:solidFill>
          <a:latin typeface="Arial" charset="0"/>
          <a:ea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449C2D"/>
          </a:solidFill>
          <a:latin typeface="Arial" charset="0"/>
          <a:ea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449C2D"/>
          </a:solidFill>
          <a:latin typeface="Arial" charset="0"/>
          <a:ea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rgbClr val="449C2D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rgbClr val="449C2D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rgbClr val="449C2D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rgbClr val="449C2D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Kleidung, Person, Lächeln, Wand enthält.&#10;&#10;KI-generierte Inhalte können fehlerhaft sein.">
            <a:extLst>
              <a:ext uri="{FF2B5EF4-FFF2-40B4-BE49-F238E27FC236}">
                <a16:creationId xmlns:a16="http://schemas.microsoft.com/office/drawing/2014/main" id="{384BFF2E-E879-AF3C-3475-06A9A74796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39777"/>
            <a:ext cx="7020272" cy="4607927"/>
          </a:xfrm>
          <a:prstGeom prst="rect">
            <a:avLst/>
          </a:prstGeom>
        </p:spPr>
      </p:pic>
      <p:sp>
        <p:nvSpPr>
          <p:cNvPr id="4098" name="Titel 1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1470025"/>
          </a:xfrm>
        </p:spPr>
        <p:txBody>
          <a:bodyPr/>
          <a:lstStyle/>
          <a:p>
            <a:br>
              <a:rPr lang="de-DE" dirty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de-DE" dirty="0">
                <a:ln w="0"/>
                <a:solidFill>
                  <a:schemeClr val="accent4"/>
                </a:solidFill>
                <a:effectLst>
                  <a:reflection blurRad="6350" stA="53000" endA="300" endPos="35500" dir="5400000" sy="-90000" algn="bl" rotWithShape="0"/>
                </a:effectLst>
                <a:latin typeface="Arial" charset="0"/>
                <a:cs typeface="Arial" charset="0"/>
              </a:rPr>
              <a:t>Aktionstag</a:t>
            </a:r>
            <a:br>
              <a:rPr lang="de-DE" dirty="0">
                <a:ln w="0"/>
                <a:solidFill>
                  <a:schemeClr val="accent4"/>
                </a:solidFill>
                <a:effectLst>
                  <a:reflection blurRad="6350" stA="53000" endA="300" endPos="35500" dir="5400000" sy="-90000" algn="bl" rotWithShape="0"/>
                </a:effectLst>
                <a:latin typeface="Arial" charset="0"/>
                <a:cs typeface="Arial" charset="0"/>
              </a:rPr>
            </a:br>
            <a:r>
              <a:rPr lang="de-DE" dirty="0">
                <a:ln w="0"/>
                <a:solidFill>
                  <a:schemeClr val="accent4"/>
                </a:solidFill>
                <a:effectLst>
                  <a:reflection blurRad="6350" stA="53000" endA="300" endPos="35500" dir="5400000" sy="-90000" algn="bl" rotWithShape="0"/>
                </a:effectLst>
                <a:latin typeface="Arial" charset="0"/>
                <a:cs typeface="Arial" charset="0"/>
              </a:rPr>
              <a:t>05.05.2025</a:t>
            </a:r>
            <a:br>
              <a:rPr lang="de-AT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</a:br>
            <a:endParaRPr lang="de-DE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andschuhe Medizin Bilder - Kostenloser Download auf Freepik">
            <a:extLst>
              <a:ext uri="{FF2B5EF4-FFF2-40B4-BE49-F238E27FC236}">
                <a16:creationId xmlns:a16="http://schemas.microsoft.com/office/drawing/2014/main" id="{AC57DE3E-49C4-B55C-2BBA-CE8B89254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983" y="2708920"/>
            <a:ext cx="3912678" cy="311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nhaltsplatzhalter 3" descr="Ein Bild, das Text, Screenshot, Visitenkarte, Grafiken enthält.&#10;&#10;KI-generierte Inhalte können fehlerhaft sein.">
            <a:extLst>
              <a:ext uri="{FF2B5EF4-FFF2-40B4-BE49-F238E27FC236}">
                <a16:creationId xmlns:a16="http://schemas.microsoft.com/office/drawing/2014/main" id="{BFF9144E-0A54-885E-4705-E7E5008702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65388"/>
            <a:ext cx="4392612" cy="4392612"/>
          </a:xfr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806519A6-70E2-7859-80CA-C9BAAEC25F4D}"/>
              </a:ext>
            </a:extLst>
          </p:cNvPr>
          <p:cNvSpPr/>
          <p:nvPr/>
        </p:nvSpPr>
        <p:spPr>
          <a:xfrm>
            <a:off x="1421137" y="482978"/>
            <a:ext cx="630172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>
                <a:ln w="0"/>
                <a:solidFill>
                  <a:schemeClr val="accent4"/>
                </a:solidFill>
                <a:effectLst>
                  <a:reflection blurRad="6350" stA="53000" endA="300" endPos="35500" dir="5400000" sy="-90000" algn="bl" rotWithShape="0"/>
                </a:effectLst>
              </a:rPr>
              <a:t>Motto des heurigen </a:t>
            </a:r>
          </a:p>
          <a:p>
            <a:pPr algn="ctr"/>
            <a:r>
              <a:rPr lang="de-DE" sz="5400" b="0" cap="none" spc="0" dirty="0">
                <a:ln w="0"/>
                <a:solidFill>
                  <a:schemeClr val="accent4"/>
                </a:solidFill>
                <a:effectLst>
                  <a:reflection blurRad="6350" stA="53000" endA="300" endPos="35500" dir="5400000" sy="-90000" algn="bl" rotWithShape="0"/>
                </a:effectLst>
              </a:rPr>
              <a:t>Aktionstages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A9311AF-EC5C-A9F7-BBDD-27EFEC1A33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8661" y="2105262"/>
            <a:ext cx="3345339" cy="475273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 descr="Ein Bild, das Text, Im Haus enthält.&#10;&#10;KI-generierte Inhalte können fehlerhaft sein.">
            <a:extLst>
              <a:ext uri="{FF2B5EF4-FFF2-40B4-BE49-F238E27FC236}">
                <a16:creationId xmlns:a16="http://schemas.microsoft.com/office/drawing/2014/main" id="{C017A542-62D1-0D9B-4048-37EA22BF4B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2571201" cy="3429000"/>
          </a:xfr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05D4F464-CA63-6451-CF20-7FF895CD36A7}"/>
              </a:ext>
            </a:extLst>
          </p:cNvPr>
          <p:cNvSpPr/>
          <p:nvPr/>
        </p:nvSpPr>
        <p:spPr>
          <a:xfrm>
            <a:off x="2132742" y="549275"/>
            <a:ext cx="48785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>
                <a:ln w="0"/>
                <a:solidFill>
                  <a:schemeClr val="accent4"/>
                </a:solidFill>
                <a:effectLst>
                  <a:reflection blurRad="6350" stA="53000" endA="300" endPos="35500" dir="5400000" sy="-90000" algn="bl" rotWithShape="0"/>
                </a:effectLst>
              </a:rPr>
              <a:t>Der Aktionstag </a:t>
            </a:r>
          </a:p>
        </p:txBody>
      </p:sp>
      <p:pic>
        <p:nvPicPr>
          <p:cNvPr id="7" name="Grafik 6" descr="Ein Bild, das Kleidung, Person, Menschliches Gesicht, Im Haus enthält.&#10;&#10;KI-generierte Inhalte können fehlerhaft sein.">
            <a:extLst>
              <a:ext uri="{FF2B5EF4-FFF2-40B4-BE49-F238E27FC236}">
                <a16:creationId xmlns:a16="http://schemas.microsoft.com/office/drawing/2014/main" id="{E371C02B-A453-9961-2DA0-4555906052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201" y="3433552"/>
            <a:ext cx="2571202" cy="3429001"/>
          </a:xfrm>
          <a:prstGeom prst="rect">
            <a:avLst/>
          </a:prstGeom>
        </p:spPr>
      </p:pic>
      <p:pic>
        <p:nvPicPr>
          <p:cNvPr id="8" name="Inhaltsplatzhalter 6">
            <a:extLst>
              <a:ext uri="{FF2B5EF4-FFF2-40B4-BE49-F238E27FC236}">
                <a16:creationId xmlns:a16="http://schemas.microsoft.com/office/drawing/2014/main" id="{17D9B5FD-38B5-D5DE-9591-F8AAA5CA4D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42402" y="3433552"/>
            <a:ext cx="4001598" cy="3423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3928CD72-1578-5D3E-3FC2-341156E997AF}"/>
              </a:ext>
            </a:extLst>
          </p:cNvPr>
          <p:cNvSpPr txBox="1"/>
          <p:nvPr/>
        </p:nvSpPr>
        <p:spPr>
          <a:xfrm>
            <a:off x="467544" y="1556792"/>
            <a:ext cx="84969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Viele Produkte zur Desinfektion und Hautschutz konnten angeboten werden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Die Schülke </a:t>
            </a:r>
            <a:r>
              <a:rPr lang="de-DE" dirty="0" err="1"/>
              <a:t>optics</a:t>
            </a:r>
            <a:r>
              <a:rPr lang="de-DE" dirty="0"/>
              <a:t> UV LED ist jährlich unser Begleiter, um den Keimen auf der Spur zu sein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Informationsweitergabe und Verbesserungsvorschläge konnten eingebaut werden</a:t>
            </a:r>
            <a:endParaRPr lang="de-A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BC28A545-E276-B022-3DCB-ADAC7BFBD060}"/>
              </a:ext>
            </a:extLst>
          </p:cNvPr>
          <p:cNvSpPr/>
          <p:nvPr/>
        </p:nvSpPr>
        <p:spPr>
          <a:xfrm>
            <a:off x="2690715" y="548680"/>
            <a:ext cx="37625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 err="1">
                <a:ln w="0"/>
                <a:solidFill>
                  <a:schemeClr val="accent4"/>
                </a:solidFill>
                <a:effectLst>
                  <a:reflection blurRad="6350" stA="53000" endA="300" endPos="35500" dir="5400000" sy="-90000" algn="bl" rotWithShape="0"/>
                </a:effectLst>
              </a:rPr>
              <a:t>DesiCoach</a:t>
            </a:r>
            <a:r>
              <a:rPr lang="de-DE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</a:p>
        </p:txBody>
      </p:sp>
      <p:pic>
        <p:nvPicPr>
          <p:cNvPr id="6" name="Grafik 5" descr="Ein Bild, das Kleidung, Person, Wand, Im Haus enthält.&#10;&#10;KI-generierte Inhalte können fehlerhaft sein.">
            <a:extLst>
              <a:ext uri="{FF2B5EF4-FFF2-40B4-BE49-F238E27FC236}">
                <a16:creationId xmlns:a16="http://schemas.microsoft.com/office/drawing/2014/main" id="{6388CE21-4734-0DBA-DFF4-04A1A75F59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4875"/>
            <a:ext cx="3459532" cy="3813125"/>
          </a:xfrm>
          <a:prstGeom prst="rect">
            <a:avLst/>
          </a:prstGeom>
        </p:spPr>
      </p:pic>
      <p:pic>
        <p:nvPicPr>
          <p:cNvPr id="10" name="Grafik 9" descr="Ein Bild, das Text, Visitenkarte, Boden enthält.">
            <a:extLst>
              <a:ext uri="{FF2B5EF4-FFF2-40B4-BE49-F238E27FC236}">
                <a16:creationId xmlns:a16="http://schemas.microsoft.com/office/drawing/2014/main" id="{64A78A81-1ECE-70E6-26FE-B0D61A6326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207522" y="2921520"/>
            <a:ext cx="3813125" cy="4059831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89F088A0-F2DF-0412-4796-11E2B657C3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9537" y="3044874"/>
            <a:ext cx="2224933" cy="3813126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C5C04269-BA44-4DB9-FA49-50ED4DDCA380}"/>
              </a:ext>
            </a:extLst>
          </p:cNvPr>
          <p:cNvSpPr/>
          <p:nvPr/>
        </p:nvSpPr>
        <p:spPr>
          <a:xfrm>
            <a:off x="1691680" y="1844824"/>
            <a:ext cx="525658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28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Geht die Farbe ab, hast du alles richtig gemacht.</a:t>
            </a:r>
            <a:endParaRPr lang="de-AT" sz="28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10268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FED26EC-6052-29C2-0CB6-CE5E717CB4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Unsere Fragen: </a:t>
            </a:r>
            <a:endParaRPr lang="de-AT" dirty="0"/>
          </a:p>
          <a:p>
            <a:pPr lvl="3">
              <a:buFont typeface="Symbol" panose="05050102010706020507" pitchFamily="18" charset="2"/>
              <a:buChar char="-"/>
            </a:pPr>
            <a:r>
              <a:rPr lang="de-DE" dirty="0"/>
              <a:t>Wie viele Handschuhe befanden sich im Glas ? </a:t>
            </a:r>
          </a:p>
          <a:p>
            <a:pPr lvl="3">
              <a:buFont typeface="Symbol" panose="05050102010706020507" pitchFamily="18" charset="2"/>
              <a:buChar char="-"/>
            </a:pPr>
            <a:r>
              <a:rPr lang="de-DE" dirty="0"/>
              <a:t>Wie hoch war unser Handschuhverbrauch im Jahr 2024?</a:t>
            </a:r>
          </a:p>
          <a:p>
            <a:pPr lvl="3">
              <a:buFont typeface="Symbol" panose="05050102010706020507" pitchFamily="18" charset="2"/>
              <a:buChar char="-"/>
            </a:pPr>
            <a:r>
              <a:rPr lang="de-DE" dirty="0"/>
              <a:t>Wie viele Jahre braucht ein Zigarettenstummel, bis er vollständig in der Natur abgebaut ist ?</a:t>
            </a:r>
          </a:p>
          <a:p>
            <a:pPr lvl="3">
              <a:buFont typeface="Symbol" panose="05050102010706020507" pitchFamily="18" charset="2"/>
              <a:buChar char="-"/>
            </a:pPr>
            <a:r>
              <a:rPr lang="de-DE" dirty="0"/>
              <a:t>Seit wann ist das Rauchen in </a:t>
            </a:r>
            <a:r>
              <a:rPr lang="de-DE" dirty="0" err="1"/>
              <a:t>Cafes</a:t>
            </a:r>
            <a:r>
              <a:rPr lang="de-DE" dirty="0"/>
              <a:t> und Restaurants in Österreich verboten?	</a:t>
            </a:r>
          </a:p>
          <a:p>
            <a:pPr lvl="3">
              <a:buFont typeface="Symbol" panose="05050102010706020507" pitchFamily="18" charset="2"/>
              <a:buChar char="-"/>
            </a:pPr>
            <a:r>
              <a:rPr lang="de-DE" dirty="0"/>
              <a:t>Wie hoch war unser Stromverbrauch im Jahr 2024</a:t>
            </a:r>
          </a:p>
          <a:p>
            <a:pPr lvl="3">
              <a:buFont typeface="Symbol" panose="05050102010706020507" pitchFamily="18" charset="2"/>
              <a:buChar char="-"/>
            </a:pPr>
            <a:r>
              <a:rPr lang="de-DE" dirty="0"/>
              <a:t>Welchen Anteil unseres Strombedarfs konnten wir 2024 durch Photovoltaikanlagen decken?  	</a:t>
            </a:r>
          </a:p>
          <a:p>
            <a:pPr marL="114300" indent="0">
              <a:buNone/>
            </a:pPr>
            <a:r>
              <a:rPr lang="de-DE" dirty="0"/>
              <a:t>Das Glas und die Fragen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endParaRPr lang="de-AT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3EB34E70-138A-A6A6-1E4A-8476D31C025C}"/>
              </a:ext>
            </a:extLst>
          </p:cNvPr>
          <p:cNvSpPr/>
          <p:nvPr/>
        </p:nvSpPr>
        <p:spPr>
          <a:xfrm>
            <a:off x="266975" y="582976"/>
            <a:ext cx="86100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Gewinnspiel für Mitarbeiter </a:t>
            </a:r>
          </a:p>
        </p:txBody>
      </p:sp>
    </p:spTree>
    <p:extLst>
      <p:ext uri="{BB962C8B-B14F-4D97-AF65-F5344CB8AC3E}">
        <p14:creationId xmlns:p14="http://schemas.microsoft.com/office/powerpoint/2010/main" val="2799376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 descr="Ein Bild, das Text, Visitenkarte enthält.&#10;&#10;KI-generierte Inhalte können fehlerhaft sein.">
            <a:extLst>
              <a:ext uri="{FF2B5EF4-FFF2-40B4-BE49-F238E27FC236}">
                <a16:creationId xmlns:a16="http://schemas.microsoft.com/office/drawing/2014/main" id="{5FFE0196-6755-1C12-677B-8DBB1DDC47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01616"/>
            <a:ext cx="4572000" cy="3456384"/>
          </a:xfrm>
        </p:spPr>
      </p:pic>
      <p:pic>
        <p:nvPicPr>
          <p:cNvPr id="7" name="Grafik 6" descr="Ein Bild, das Im Haus, Softdrink, Tisch, Essen enthält.&#10;&#10;KI-generierte Inhalte können fehlerhaft sein.">
            <a:extLst>
              <a:ext uri="{FF2B5EF4-FFF2-40B4-BE49-F238E27FC236}">
                <a16:creationId xmlns:a16="http://schemas.microsoft.com/office/drawing/2014/main" id="{0899D5FA-80B2-F4B0-C726-7190D38EC0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720" y="3401616"/>
            <a:ext cx="2571750" cy="3456384"/>
          </a:xfrm>
          <a:prstGeom prst="rect">
            <a:avLst/>
          </a:prstGeom>
        </p:spPr>
      </p:pic>
      <p:pic>
        <p:nvPicPr>
          <p:cNvPr id="9" name="Grafik 8" descr="Ein Bild, das Text, Screenshot, Visitenkarte, Grafiken enthält.&#10;&#10;KI-generierte Inhalte können fehlerhaft sein.">
            <a:extLst>
              <a:ext uri="{FF2B5EF4-FFF2-40B4-BE49-F238E27FC236}">
                <a16:creationId xmlns:a16="http://schemas.microsoft.com/office/drawing/2014/main" id="{FE0C95C2-BAD3-97FA-822E-BBE18BC6303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470" y="3432392"/>
            <a:ext cx="2000250" cy="3429000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9BE59AD3-CCE5-0FC4-8EA0-1BD59BAF4849}"/>
              </a:ext>
            </a:extLst>
          </p:cNvPr>
          <p:cNvSpPr/>
          <p:nvPr/>
        </p:nvSpPr>
        <p:spPr>
          <a:xfrm>
            <a:off x="518000" y="548680"/>
            <a:ext cx="80714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Das Glas und die Fragen 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0BB5A628-C2A5-81B3-6374-DCDACC26635A}"/>
              </a:ext>
            </a:extLst>
          </p:cNvPr>
          <p:cNvSpPr/>
          <p:nvPr/>
        </p:nvSpPr>
        <p:spPr>
          <a:xfrm>
            <a:off x="1475656" y="1844824"/>
            <a:ext cx="592123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28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Pssst</a:t>
            </a:r>
            <a:r>
              <a:rPr lang="de-DE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, es waren 211 Handschuhe </a:t>
            </a:r>
            <a:endParaRPr lang="de-DE" sz="28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88008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D6A69B05-C5C8-1A86-4EDA-F3DCDB2BDBF3}"/>
              </a:ext>
            </a:extLst>
          </p:cNvPr>
          <p:cNvSpPr/>
          <p:nvPr/>
        </p:nvSpPr>
        <p:spPr>
          <a:xfrm>
            <a:off x="1709677" y="548680"/>
            <a:ext cx="572464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Kein Gewinnspiel </a:t>
            </a:r>
          </a:p>
          <a:p>
            <a:pPr algn="ctr"/>
            <a:r>
              <a:rPr lang="de-DE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ohne Gewinner </a:t>
            </a:r>
          </a:p>
        </p:txBody>
      </p:sp>
      <p:pic>
        <p:nvPicPr>
          <p:cNvPr id="6" name="Grafik 5" descr="Ein Bild, das Person, Kleidung, Im Haus, Wand enthält.&#10;&#10;KI-generierte Inhalte können fehlerhaft sein.">
            <a:extLst>
              <a:ext uri="{FF2B5EF4-FFF2-40B4-BE49-F238E27FC236}">
                <a16:creationId xmlns:a16="http://schemas.microsoft.com/office/drawing/2014/main" id="{AD28D3AA-9BEC-26E3-EFAB-167BEC974E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96952"/>
            <a:ext cx="2895168" cy="3861048"/>
          </a:xfrm>
          <a:prstGeom prst="rect">
            <a:avLst/>
          </a:prstGeom>
        </p:spPr>
      </p:pic>
      <p:pic>
        <p:nvPicPr>
          <p:cNvPr id="8" name="Grafik 7" descr="Ein Bild, das Kleidung, Person, Baum, draußen enthält.&#10;&#10;KI-generierte Inhalte können fehlerhaft sein.">
            <a:extLst>
              <a:ext uri="{FF2B5EF4-FFF2-40B4-BE49-F238E27FC236}">
                <a16:creationId xmlns:a16="http://schemas.microsoft.com/office/drawing/2014/main" id="{1EB57E01-F4B2-3820-0C9E-CB69E014BB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168" y="2996952"/>
            <a:ext cx="4320354" cy="3861048"/>
          </a:xfrm>
          <a:prstGeom prst="rect">
            <a:avLst/>
          </a:prstGeom>
        </p:spPr>
      </p:pic>
      <p:pic>
        <p:nvPicPr>
          <p:cNvPr id="10" name="Grafik 9" descr="Ein Bild, das Im Haus, Boden, Geschenk, Verpackungsmaterial enthält.&#10;&#10;KI-generierte Inhalte können fehlerhaft sein.">
            <a:extLst>
              <a:ext uri="{FF2B5EF4-FFF2-40B4-BE49-F238E27FC236}">
                <a16:creationId xmlns:a16="http://schemas.microsoft.com/office/drawing/2014/main" id="{37B379F8-E072-7C52-93AA-6352FE4B15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522" y="2996952"/>
            <a:ext cx="1928478" cy="3861047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8C1ADEB5-CF2E-9912-B623-4438C4112287}"/>
              </a:ext>
            </a:extLst>
          </p:cNvPr>
          <p:cNvSpPr txBox="1"/>
          <p:nvPr/>
        </p:nvSpPr>
        <p:spPr>
          <a:xfrm>
            <a:off x="323527" y="2303006"/>
            <a:ext cx="8496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Preise wie ein Genussessen, eine Tankfüllung, die Erfrischung in unserer Kältekammer und einen Gutschein in einer Brauerei konnten gewonnen werden.</a:t>
            </a:r>
            <a:endParaRPr lang="de-AT" sz="1600" dirty="0"/>
          </a:p>
        </p:txBody>
      </p:sp>
    </p:spTree>
    <p:extLst>
      <p:ext uri="{BB962C8B-B14F-4D97-AF65-F5344CB8AC3E}">
        <p14:creationId xmlns:p14="http://schemas.microsoft.com/office/powerpoint/2010/main" val="2134001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Ein Bild, das Text, Grafiken, Schrift, Logo enthält.&#10;&#10;KI-generierte Inhalte können fehlerhaft sein.">
            <a:extLst>
              <a:ext uri="{FF2B5EF4-FFF2-40B4-BE49-F238E27FC236}">
                <a16:creationId xmlns:a16="http://schemas.microsoft.com/office/drawing/2014/main" id="{A9A98D57-A09E-ACA8-0871-0FE101F56D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832" y="692696"/>
            <a:ext cx="5146168" cy="6165304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9E04D1A-CED0-1AE3-DEB3-D719D6D597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8" y="692696"/>
            <a:ext cx="4305901" cy="6106377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EE7A1179-51EC-74D2-1457-FAFC1AC88F0F}"/>
              </a:ext>
            </a:extLst>
          </p:cNvPr>
          <p:cNvSpPr/>
          <p:nvPr/>
        </p:nvSpPr>
        <p:spPr>
          <a:xfrm>
            <a:off x="4003536" y="5949280"/>
            <a:ext cx="514616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2000" b="0" cap="none" spc="0" dirty="0">
                <a:ln w="0"/>
                <a:solidFill>
                  <a:schemeClr val="bg2"/>
                </a:solidFill>
                <a:effectLst>
                  <a:reflection blurRad="6350" stA="53000" endA="300" endPos="35500" dir="5400000" sy="-90000" algn="bl" rotWithShape="0"/>
                </a:effectLst>
                <a:highlight>
                  <a:srgbClr val="5A5B5E"/>
                </a:highlight>
              </a:rPr>
              <a:t>Wir danken allen Mitarbeitern und Patienten für die zahlreiche Teilnahme </a:t>
            </a:r>
          </a:p>
        </p:txBody>
      </p:sp>
    </p:spTree>
    <p:extLst>
      <p:ext uri="{BB962C8B-B14F-4D97-AF65-F5344CB8AC3E}">
        <p14:creationId xmlns:p14="http://schemas.microsoft.com/office/powerpoint/2010/main" val="1228081514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</Words>
  <Application>Microsoft Office PowerPoint</Application>
  <PresentationFormat>Bildschirmpräsentation (4:3)</PresentationFormat>
  <Paragraphs>24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3" baseType="lpstr">
      <vt:lpstr>Arial</vt:lpstr>
      <vt:lpstr>Calibri</vt:lpstr>
      <vt:lpstr>Symbol</vt:lpstr>
      <vt:lpstr>Wingdings</vt:lpstr>
      <vt:lpstr>Larissa-Design</vt:lpstr>
      <vt:lpstr> Aktionstag 05.05.2025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pbanfield</dc:creator>
  <cp:lastModifiedBy>Andreas Koppeter</cp:lastModifiedBy>
  <cp:revision>118</cp:revision>
  <dcterms:created xsi:type="dcterms:W3CDTF">2012-06-14T12:31:43Z</dcterms:created>
  <dcterms:modified xsi:type="dcterms:W3CDTF">2025-08-26T08:35:32Z</dcterms:modified>
</cp:coreProperties>
</file>